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92" r:id="rId5"/>
    <p:sldId id="290" r:id="rId6"/>
    <p:sldId id="291" r:id="rId7"/>
  </p:sldIdLst>
  <p:sldSz cx="6858000" cy="9144000" type="screen4x3"/>
  <p:notesSz cx="6670675" cy="9929813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45" userDrawn="1">
          <p15:clr>
            <a:srgbClr val="A4A3A4"/>
          </p15:clr>
        </p15:guide>
        <p15:guide id="2" orient="horz" pos="1111">
          <p15:clr>
            <a:srgbClr val="A4A3A4"/>
          </p15:clr>
        </p15:guide>
        <p15:guide id="3" orient="horz" pos="1429">
          <p15:clr>
            <a:srgbClr val="A4A3A4"/>
          </p15:clr>
        </p15:guide>
        <p15:guide id="4" orient="horz" pos="249">
          <p15:clr>
            <a:srgbClr val="A4A3A4"/>
          </p15:clr>
        </p15:guide>
        <p15:guide id="5" orient="horz" pos="3424">
          <p15:clr>
            <a:srgbClr val="A4A3A4"/>
          </p15:clr>
        </p15:guide>
        <p15:guide id="6" orient="horz" pos="2109">
          <p15:clr>
            <a:srgbClr val="A4A3A4"/>
          </p15:clr>
        </p15:guide>
        <p15:guide id="7" pos="3022">
          <p15:clr>
            <a:srgbClr val="A4A3A4"/>
          </p15:clr>
        </p15:guide>
        <p15:guide id="8" pos="3974">
          <p15:clr>
            <a:srgbClr val="A4A3A4"/>
          </p15:clr>
        </p15:guide>
        <p15:guide id="9" pos="346">
          <p15:clr>
            <a:srgbClr val="A4A3A4"/>
          </p15:clr>
        </p15:guide>
        <p15:guide id="10" pos="2160">
          <p15:clr>
            <a:srgbClr val="A4A3A4"/>
          </p15:clr>
        </p15:guide>
        <p15:guide id="11" pos="1480">
          <p15:clr>
            <a:srgbClr val="A4A3A4"/>
          </p15:clr>
        </p15:guide>
        <p15:guide id="12" pos="120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  <a:srgbClr val="CC6600"/>
    <a:srgbClr val="003366"/>
    <a:srgbClr val="006666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0" autoAdjust="0"/>
    <p:restoredTop sz="94066" autoAdjust="0"/>
  </p:normalViewPr>
  <p:slideViewPr>
    <p:cSldViewPr showGuides="1">
      <p:cViewPr varScale="1">
        <p:scale>
          <a:sx n="49" d="100"/>
          <a:sy n="49" d="100"/>
        </p:scale>
        <p:origin x="2328" y="42"/>
      </p:cViewPr>
      <p:guideLst>
        <p:guide orient="horz" pos="2245"/>
        <p:guide orient="horz" pos="1111"/>
        <p:guide orient="horz" pos="1429"/>
        <p:guide orient="horz" pos="249"/>
        <p:guide orient="horz" pos="3424"/>
        <p:guide orient="horz" pos="2109"/>
        <p:guide pos="3022"/>
        <p:guide pos="3974"/>
        <p:guide pos="346"/>
        <p:guide pos="2160"/>
        <p:guide pos="1480"/>
        <p:guide pos="12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778506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D59056-828A-4A7A-BB5B-E190E2D9DA9B}" type="datetimeFigureOut">
              <a:rPr lang="pt-PT" smtClean="0"/>
              <a:pPr/>
              <a:t>17/03/2017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939925" y="744538"/>
            <a:ext cx="279082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67068" y="4716662"/>
            <a:ext cx="53365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778506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41C5C-7B9F-494F-AC11-54FE28E64402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0247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41C5C-7B9F-494F-AC11-54FE28E64402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70012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41C5C-7B9F-494F-AC11-54FE28E64402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5873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241C5C-7B9F-494F-AC11-54FE28E64402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358738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CAFDD-1BDE-408C-B167-BC96596D0EB0}" type="datetime1">
              <a:rPr lang="pt-PT" smtClean="0"/>
              <a:pPr/>
              <a:t>17/03/2017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F410-3DF2-4AE9-A67F-37E5F43BB1A1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843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0992C-F1A0-496E-A8DF-6E1C810A438C}" type="datetime1">
              <a:rPr lang="pt-PT" smtClean="0"/>
              <a:pPr/>
              <a:t>17/03/2017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F410-3DF2-4AE9-A67F-37E5F43BB1A1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7752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4EF07-F53D-4C4E-A874-5BE2C1C68338}" type="datetime1">
              <a:rPr lang="pt-PT" smtClean="0"/>
              <a:pPr/>
              <a:t>17/03/2017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F410-3DF2-4AE9-A67F-37E5F43BB1A1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00490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C16A4-8546-4D20-A7A1-724ABB80FAE6}" type="datetime1">
              <a:rPr lang="pt-PT" smtClean="0"/>
              <a:pPr/>
              <a:t>17/03/2017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F410-3DF2-4AE9-A67F-37E5F43BB1A1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439346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7F05D-6D2C-4205-B8DD-1EDE06865AAE}" type="datetime1">
              <a:rPr lang="pt-PT" smtClean="0"/>
              <a:pPr/>
              <a:t>17/03/2017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F410-3DF2-4AE9-A67F-37E5F43BB1A1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0942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FE654-77F1-4A35-B13C-C1F2E7FC3522}" type="datetime1">
              <a:rPr lang="pt-PT" smtClean="0"/>
              <a:pPr/>
              <a:t>17/03/2017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F410-3DF2-4AE9-A67F-37E5F43BB1A1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5586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922EB-2A94-4B88-8DC2-887CEC8361A4}" type="datetime1">
              <a:rPr lang="pt-PT" smtClean="0"/>
              <a:pPr/>
              <a:t>17/03/2017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F410-3DF2-4AE9-A67F-37E5F43BB1A1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65986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CBD2D-E089-4E64-8225-20BA3A816DC7}" type="datetime1">
              <a:rPr lang="pt-PT" smtClean="0"/>
              <a:pPr/>
              <a:t>17/03/2017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F410-3DF2-4AE9-A67F-37E5F43BB1A1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352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C8FC-00D7-4D6C-9C4F-06D936E52149}" type="datetime1">
              <a:rPr lang="pt-PT" smtClean="0"/>
              <a:pPr/>
              <a:t>17/03/2017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F410-3DF2-4AE9-A67F-37E5F43BB1A1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01491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D59E7-58F7-4099-B186-2A41795295F4}" type="datetime1">
              <a:rPr lang="pt-PT" smtClean="0"/>
              <a:pPr/>
              <a:t>17/03/2017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F410-3DF2-4AE9-A67F-37E5F43BB1A1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6402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FC31E-A15E-47E3-B616-22661D0962AF}" type="datetime1">
              <a:rPr lang="pt-PT" smtClean="0"/>
              <a:pPr/>
              <a:t>17/03/2017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52F410-3DF2-4AE9-A67F-37E5F43BB1A1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8433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F324F-A393-4072-A5F6-44C98EC7A9DB}" type="datetime1">
              <a:rPr lang="pt-PT" smtClean="0"/>
              <a:pPr/>
              <a:t>17/03/2017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2F410-3DF2-4AE9-A67F-37E5F43BB1A1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7" name="CaixaDeTexto 6"/>
          <p:cNvSpPr txBox="1"/>
          <p:nvPr userDrawn="1"/>
        </p:nvSpPr>
        <p:spPr>
          <a:xfrm>
            <a:off x="2221345" y="8700357"/>
            <a:ext cx="24153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1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Galp </a:t>
            </a:r>
            <a:r>
              <a:rPr lang="pt-PT" sz="900" b="1" dirty="0">
                <a:latin typeface="Arial" panose="020B0604020202020204" pitchFamily="34" charset="0"/>
                <a:cs typeface="Arial" panose="020B0604020202020204" pitchFamily="34" charset="0"/>
              </a:rPr>
              <a:t>INNOVATION LABS</a:t>
            </a:r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6408" y="66634"/>
            <a:ext cx="1526275" cy="366307"/>
          </a:xfrm>
          <a:prstGeom prst="rect">
            <a:avLst/>
          </a:prstGeom>
        </p:spPr>
      </p:pic>
      <p:grpSp>
        <p:nvGrpSpPr>
          <p:cNvPr id="10" name="Grupo 9"/>
          <p:cNvGrpSpPr/>
          <p:nvPr userDrawn="1"/>
        </p:nvGrpSpPr>
        <p:grpSpPr>
          <a:xfrm rot="16200000">
            <a:off x="-913513" y="5410692"/>
            <a:ext cx="2232248" cy="230832"/>
            <a:chOff x="875825" y="3564617"/>
            <a:chExt cx="2232248" cy="230832"/>
          </a:xfrm>
        </p:grpSpPr>
        <p:sp>
          <p:nvSpPr>
            <p:cNvPr id="9" name="CaixaDeTexto 8"/>
            <p:cNvSpPr txBox="1"/>
            <p:nvPr userDrawn="1"/>
          </p:nvSpPr>
          <p:spPr>
            <a:xfrm>
              <a:off x="947833" y="3564617"/>
              <a:ext cx="216024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sz="900" dirty="0"/>
                <a:t>Copyrights </a:t>
              </a:r>
              <a:r>
                <a:rPr lang="pt-PT" sz="900" dirty="0" err="1"/>
                <a:t>Leadership</a:t>
              </a:r>
              <a:r>
                <a:rPr lang="pt-PT" sz="900" dirty="0"/>
                <a:t> Business </a:t>
              </a:r>
              <a:r>
                <a:rPr lang="pt-PT" sz="900" dirty="0" err="1"/>
                <a:t>Consulting</a:t>
              </a:r>
              <a:endParaRPr lang="pt-PT" sz="900" dirty="0"/>
            </a:p>
          </p:txBody>
        </p:sp>
        <p:pic>
          <p:nvPicPr>
            <p:cNvPr id="1028" name="Picture 4" descr="Resultado de imagem para copyright"/>
            <p:cNvPicPr>
              <a:picLocks noChangeAspect="1" noChangeArrowheads="1"/>
            </p:cNvPicPr>
            <p:nvPr userDrawn="1"/>
          </p:nvPicPr>
          <p:blipFill rotWithShape="1"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096" t="8623" r="67328" b="22739"/>
            <a:stretch/>
          </p:blipFill>
          <p:spPr bwMode="auto">
            <a:xfrm>
              <a:off x="875825" y="3587764"/>
              <a:ext cx="144016" cy="1664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1884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620688" y="1713166"/>
            <a:ext cx="57594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10000"/>
              </a:spcBef>
              <a:spcAft>
                <a:spcPct val="15000"/>
              </a:spcAft>
            </a:pPr>
            <a:r>
              <a:rPr lang="pt-PT" sz="1600" b="1" i="1" dirty="0">
                <a:solidFill>
                  <a:srgbClr val="222268"/>
                </a:solidFill>
                <a:latin typeface="+mj-lt"/>
                <a:cs typeface="Arial" charset="0"/>
              </a:rPr>
              <a:t>1. Inovação Incremental</a:t>
            </a:r>
          </a:p>
        </p:txBody>
      </p:sp>
      <p:cxnSp>
        <p:nvCxnSpPr>
          <p:cNvPr id="8" name="Conexão recta 7"/>
          <p:cNvCxnSpPr/>
          <p:nvPr/>
        </p:nvCxnSpPr>
        <p:spPr>
          <a:xfrm>
            <a:off x="845096" y="2020943"/>
            <a:ext cx="51905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692696" y="2564355"/>
            <a:ext cx="5616029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spcBef>
                <a:spcPts val="600"/>
              </a:spcBef>
              <a:buAutoNum type="arabicPeriod"/>
              <a:defRPr/>
            </a:pP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Identifique uma necessidade/oportunidade de inovação no departamento onde trabalha na Galp, podendo ser: i) de melhoria interna, </a:t>
            </a:r>
            <a:r>
              <a:rPr lang="pt-PT" sz="1200" b="1" i="1" dirty="0" err="1">
                <a:solidFill>
                  <a:srgbClr val="222268"/>
                </a:solidFill>
                <a:cs typeface="Arial" charset="0"/>
              </a:rPr>
              <a:t>ii</a:t>
            </a: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) de prestação de serviço dentro da Galp, </a:t>
            </a:r>
            <a:r>
              <a:rPr lang="pt-PT" sz="1200" b="1" i="1" dirty="0" err="1">
                <a:solidFill>
                  <a:srgbClr val="222268"/>
                </a:solidFill>
                <a:cs typeface="Arial" charset="0"/>
              </a:rPr>
              <a:t>iii</a:t>
            </a: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) de serviço a clientes externos.</a:t>
            </a:r>
          </a:p>
          <a:p>
            <a:pPr marL="228600" lvl="0" indent="-228600">
              <a:spcBef>
                <a:spcPts val="600"/>
              </a:spcBef>
              <a:buAutoNum type="arabicPeriod"/>
              <a:defRPr/>
            </a:pP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Defina uma primeira abordagem, utilizando a técnica NABC e o </a:t>
            </a:r>
            <a:r>
              <a:rPr lang="pt-PT" sz="1200" b="1" i="1" dirty="0" err="1">
                <a:solidFill>
                  <a:srgbClr val="222268"/>
                </a:solidFill>
                <a:cs typeface="Arial" charset="0"/>
              </a:rPr>
              <a:t>Handbook</a:t>
            </a: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 que Inovação Galp.</a:t>
            </a:r>
          </a:p>
          <a:p>
            <a:pPr marL="228600" lvl="0" indent="-228600">
              <a:spcBef>
                <a:spcPts val="600"/>
              </a:spcBef>
              <a:buAutoNum type="arabicPeriod"/>
              <a:defRPr/>
            </a:pP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Apresente o desafio de inovação ao seu superior hierárquico e aos seus colegas por forma a obter o seu consentimento e envolvimento.</a:t>
            </a:r>
          </a:p>
          <a:p>
            <a:pPr marL="228600" lvl="0" indent="-228600">
              <a:spcBef>
                <a:spcPts val="600"/>
              </a:spcBef>
              <a:buAutoNum type="arabicPeriod"/>
              <a:defRPr/>
            </a:pP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Desenvolva a solução, preferencialmente em equipa.</a:t>
            </a:r>
          </a:p>
          <a:p>
            <a:pPr marL="228600" lvl="0" indent="-228600">
              <a:spcBef>
                <a:spcPts val="600"/>
              </a:spcBef>
              <a:buAutoNum type="arabicPeriod"/>
              <a:defRPr/>
            </a:pP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Teste e implemente a solução e meça os resultados.</a:t>
            </a:r>
          </a:p>
          <a:p>
            <a:pPr marL="228600" lvl="0" indent="-228600">
              <a:spcBef>
                <a:spcPts val="600"/>
              </a:spcBef>
              <a:buAutoNum type="arabicPeriod"/>
              <a:defRPr/>
            </a:pP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Documente a sua experiência para apresentação na sessão de Maio, da seguinte forma:</a:t>
            </a:r>
          </a:p>
          <a:p>
            <a:pPr marL="685800" lvl="1" indent="-228600">
              <a:spcBef>
                <a:spcPts val="600"/>
              </a:spcBef>
              <a:buAutoNum type="arabicPeriod"/>
              <a:defRPr/>
            </a:pP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Nome, departamento, designação da solução.</a:t>
            </a:r>
          </a:p>
          <a:p>
            <a:pPr marL="685800" lvl="1" indent="-228600">
              <a:spcBef>
                <a:spcPts val="600"/>
              </a:spcBef>
              <a:buAutoNum type="arabicPeriod"/>
              <a:defRPr/>
            </a:pPr>
            <a:r>
              <a:rPr lang="pt-PT" sz="1200" b="1" i="1" dirty="0" err="1">
                <a:solidFill>
                  <a:srgbClr val="222268"/>
                </a:solidFill>
                <a:cs typeface="Arial" charset="0"/>
              </a:rPr>
              <a:t>Pitch</a:t>
            </a: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 escrito em 1 página, de acordo com a técnica NABC.</a:t>
            </a:r>
          </a:p>
          <a:p>
            <a:pPr marL="685800" lvl="1" indent="-228600">
              <a:spcBef>
                <a:spcPts val="600"/>
              </a:spcBef>
              <a:buAutoNum type="arabicPeriod"/>
              <a:defRPr/>
            </a:pP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Resultados obtidos.</a:t>
            </a:r>
          </a:p>
          <a:p>
            <a:pPr marL="685800" lvl="1" indent="-228600">
              <a:spcBef>
                <a:spcPts val="600"/>
              </a:spcBef>
              <a:buAutoNum type="arabicPeriod"/>
              <a:defRPr/>
            </a:pP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Reação dos colegas ao modelo NABC.</a:t>
            </a:r>
          </a:p>
          <a:p>
            <a:pPr marL="685800" lvl="1" indent="-228600">
              <a:spcBef>
                <a:spcPts val="600"/>
              </a:spcBef>
              <a:buAutoNum type="arabicPeriod"/>
              <a:defRPr/>
            </a:pPr>
            <a:r>
              <a:rPr lang="pt-PT" sz="1200" b="1" i="1" dirty="0">
                <a:solidFill>
                  <a:srgbClr val="222268"/>
                </a:solidFill>
                <a:cs typeface="Arial" charset="0"/>
              </a:rPr>
              <a:t>Sumário da experiência pessoal neste processo.</a:t>
            </a:r>
          </a:p>
          <a:p>
            <a:pPr marL="685800" lvl="1" indent="-228600">
              <a:spcBef>
                <a:spcPts val="600"/>
              </a:spcBef>
              <a:buAutoNum type="arabicPeriod"/>
              <a:defRPr/>
            </a:pPr>
            <a:endParaRPr lang="pt-PT" sz="1200" b="1" i="1" dirty="0">
              <a:solidFill>
                <a:srgbClr val="222268"/>
              </a:solidFill>
              <a:cs typeface="Arial" charset="0"/>
            </a:endParaRPr>
          </a:p>
          <a:p>
            <a:pPr marL="228600" lvl="0" indent="-228600">
              <a:spcBef>
                <a:spcPts val="600"/>
              </a:spcBef>
              <a:buAutoNum type="arabicPeriod"/>
              <a:defRPr/>
            </a:pPr>
            <a:endParaRPr lang="pt-PT" sz="1200" b="1" i="1" dirty="0">
              <a:solidFill>
                <a:srgbClr val="222268"/>
              </a:solidFill>
              <a:cs typeface="Arial" charset="0"/>
            </a:endParaRPr>
          </a:p>
        </p:txBody>
      </p:sp>
      <p:pic>
        <p:nvPicPr>
          <p:cNvPr id="19" name="Picture 4" descr="http://newvaluestreams.com/wordpress/wp-content/uploads/2010/09/change-the-world-t-shi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0" y="6649714"/>
            <a:ext cx="1493943" cy="143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allisonj.org/wp-content/uploads/2010/08/changetheworl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820" y="871268"/>
            <a:ext cx="1238236" cy="118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661031" y="166588"/>
            <a:ext cx="2415309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Galp </a:t>
            </a:r>
          </a:p>
          <a:p>
            <a:r>
              <a:rPr lang="pt-PT" sz="1050" b="1" dirty="0">
                <a:latin typeface="Arial" panose="020B0604020202020204" pitchFamily="34" charset="0"/>
                <a:cs typeface="Arial" panose="020B0604020202020204" pitchFamily="34" charset="0"/>
              </a:rPr>
              <a:t>INNOVATION LABS</a:t>
            </a:r>
          </a:p>
        </p:txBody>
      </p:sp>
      <p:pic>
        <p:nvPicPr>
          <p:cNvPr id="2050" name="Picture 2" descr="Resultado de imagem para galp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112" b="2809"/>
          <a:stretch/>
        </p:blipFill>
        <p:spPr bwMode="auto">
          <a:xfrm>
            <a:off x="1043683" y="7187863"/>
            <a:ext cx="720079" cy="69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4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736080" y="2953382"/>
            <a:ext cx="552926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10000"/>
              </a:spcBef>
              <a:spcAft>
                <a:spcPct val="15000"/>
              </a:spcAft>
            </a:pPr>
            <a:r>
              <a:rPr lang="pt-PT" sz="1600" b="1" i="1" dirty="0" err="1">
                <a:solidFill>
                  <a:srgbClr val="222268"/>
                </a:solidFill>
                <a:latin typeface="+mj-lt"/>
                <a:cs typeface="Arial" charset="0"/>
              </a:rPr>
              <a:t>Key</a:t>
            </a:r>
            <a:r>
              <a:rPr lang="pt-PT" sz="1600" b="1" i="1" dirty="0">
                <a:solidFill>
                  <a:srgbClr val="222268"/>
                </a:solidFill>
                <a:latin typeface="+mj-lt"/>
                <a:cs typeface="Arial" charset="0"/>
              </a:rPr>
              <a:t> (</a:t>
            </a:r>
            <a:r>
              <a:rPr lang="pt-PT" sz="1600" b="1" i="1" dirty="0" err="1">
                <a:solidFill>
                  <a:srgbClr val="222268"/>
                </a:solidFill>
                <a:latin typeface="+mj-lt"/>
                <a:cs typeface="Arial" charset="0"/>
              </a:rPr>
              <a:t>re</a:t>
            </a:r>
            <a:r>
              <a:rPr lang="pt-PT" sz="1600" b="1" i="1" dirty="0">
                <a:solidFill>
                  <a:srgbClr val="222268"/>
                </a:solidFill>
                <a:latin typeface="+mj-lt"/>
                <a:cs typeface="Arial" charset="0"/>
              </a:rPr>
              <a:t>) </a:t>
            </a:r>
            <a:r>
              <a:rPr lang="pt-PT" sz="1600" b="1" i="1" dirty="0" err="1">
                <a:solidFill>
                  <a:srgbClr val="222268"/>
                </a:solidFill>
                <a:latin typeface="+mj-lt"/>
                <a:cs typeface="Arial" charset="0"/>
              </a:rPr>
              <a:t>Discoveries</a:t>
            </a:r>
            <a:r>
              <a:rPr lang="pt-PT" sz="1600" b="1" i="1" dirty="0">
                <a:solidFill>
                  <a:srgbClr val="222268"/>
                </a:solidFill>
                <a:latin typeface="+mj-lt"/>
                <a:cs typeface="Arial" charset="0"/>
              </a:rPr>
              <a:t>/ </a:t>
            </a:r>
          </a:p>
          <a:p>
            <a:pPr eaLnBrk="1" hangingPunct="1">
              <a:spcBef>
                <a:spcPct val="10000"/>
              </a:spcBef>
              <a:spcAft>
                <a:spcPct val="15000"/>
              </a:spcAft>
            </a:pPr>
            <a:r>
              <a:rPr lang="pt-PT" sz="1600" b="1" i="1" dirty="0">
                <a:solidFill>
                  <a:srgbClr val="222268"/>
                </a:solidFill>
                <a:latin typeface="+mj-lt"/>
                <a:cs typeface="Arial" charset="0"/>
              </a:rPr>
              <a:t>2. Ideias Chave que Levo do Galp </a:t>
            </a:r>
            <a:r>
              <a:rPr lang="pt-PT" sz="1600" b="1" i="1" dirty="0" err="1">
                <a:solidFill>
                  <a:srgbClr val="222268"/>
                </a:solidFill>
                <a:latin typeface="+mj-lt"/>
                <a:cs typeface="Arial" charset="0"/>
              </a:rPr>
              <a:t>Innovation</a:t>
            </a:r>
            <a:r>
              <a:rPr lang="pt-PT" sz="1600" b="1" i="1" dirty="0">
                <a:solidFill>
                  <a:srgbClr val="222268"/>
                </a:solidFill>
                <a:latin typeface="+mj-lt"/>
                <a:cs typeface="Arial" charset="0"/>
              </a:rPr>
              <a:t> </a:t>
            </a:r>
            <a:r>
              <a:rPr lang="pt-PT" sz="1600" b="1" i="1" dirty="0" err="1">
                <a:solidFill>
                  <a:srgbClr val="222268"/>
                </a:solidFill>
                <a:latin typeface="+mj-lt"/>
                <a:cs typeface="Arial" charset="0"/>
              </a:rPr>
              <a:t>Labs</a:t>
            </a:r>
            <a:endParaRPr lang="pt-PT" sz="1600" b="1" i="1" dirty="0">
              <a:solidFill>
                <a:srgbClr val="222268"/>
              </a:solidFill>
              <a:latin typeface="+mj-lt"/>
              <a:cs typeface="Arial" charset="0"/>
            </a:endParaRPr>
          </a:p>
        </p:txBody>
      </p:sp>
      <p:cxnSp>
        <p:nvCxnSpPr>
          <p:cNvPr id="8" name="Conexão recta 7"/>
          <p:cNvCxnSpPr/>
          <p:nvPr/>
        </p:nvCxnSpPr>
        <p:spPr>
          <a:xfrm>
            <a:off x="779465" y="3583633"/>
            <a:ext cx="5241823" cy="1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692696" y="3995936"/>
            <a:ext cx="56160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PT" sz="1200" dirty="0"/>
              <a:t>______________________________________________________________________</a:t>
            </a:r>
          </a:p>
          <a:p>
            <a:r>
              <a:rPr lang="pt-PT" dirty="0"/>
              <a:t>_______________________________________________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692696" y="5004048"/>
            <a:ext cx="56160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PT" sz="1200" dirty="0"/>
              <a:t>______________________________________________________________________</a:t>
            </a:r>
          </a:p>
          <a:p>
            <a:r>
              <a:rPr lang="pt-PT" dirty="0"/>
              <a:t>_______________________________________________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692696" y="6084168"/>
            <a:ext cx="56160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PT" sz="1200" dirty="0"/>
              <a:t>______________________________________________________________________</a:t>
            </a:r>
          </a:p>
          <a:p>
            <a:r>
              <a:rPr lang="pt-PT" dirty="0"/>
              <a:t>_______________________________________________</a:t>
            </a: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692696" y="1115616"/>
            <a:ext cx="4911305" cy="961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PT" sz="11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A verdadeira viagem de descoberta não consiste em procurar novas paisagens, </a:t>
            </a:r>
          </a:p>
          <a:p>
            <a:pPr algn="r">
              <a:spcBef>
                <a:spcPct val="50000"/>
              </a:spcBef>
              <a:defRPr/>
            </a:pPr>
            <a:r>
              <a:rPr lang="pt-PT" sz="11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…mas em ter um </a:t>
            </a:r>
            <a:r>
              <a:rPr lang="pt-PT" sz="14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novo olhar</a:t>
            </a:r>
            <a:r>
              <a:rPr lang="pt-PT" sz="11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. </a:t>
            </a:r>
            <a:endParaRPr lang="pt-PT" sz="1050" dirty="0">
              <a:solidFill>
                <a:srgbClr val="004F76"/>
              </a:solidFill>
              <a:latin typeface="Verdana" pitchFamily="34" charset="0"/>
              <a:cs typeface="Times New Roman" pitchFamily="18" charset="0"/>
            </a:endParaRPr>
          </a:p>
          <a:p>
            <a:pPr algn="r">
              <a:spcBef>
                <a:spcPct val="50000"/>
              </a:spcBef>
              <a:defRPr/>
            </a:pPr>
            <a:r>
              <a:rPr lang="pt-PT" sz="900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Marcel Proust</a:t>
            </a:r>
          </a:p>
        </p:txBody>
      </p:sp>
      <p:pic>
        <p:nvPicPr>
          <p:cNvPr id="23" name="Picture 2" descr="http://29.media.tumblr.com/tumblr_komtamvGna1qzvjtno1_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73" y="1596517"/>
            <a:ext cx="1528668" cy="10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ixaDeTexto 23"/>
          <p:cNvSpPr txBox="1"/>
          <p:nvPr/>
        </p:nvSpPr>
        <p:spPr>
          <a:xfrm>
            <a:off x="692696" y="7164288"/>
            <a:ext cx="56160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PT" sz="1200" dirty="0"/>
              <a:t>______________________________________________________________________</a:t>
            </a:r>
          </a:p>
          <a:p>
            <a:r>
              <a:rPr lang="pt-PT" dirty="0"/>
              <a:t>_______________________________________________</a:t>
            </a:r>
          </a:p>
        </p:txBody>
      </p:sp>
      <p:sp>
        <p:nvSpPr>
          <p:cNvPr id="25" name="Rectangle 10"/>
          <p:cNvSpPr>
            <a:spLocks noChangeArrowheads="1"/>
          </p:cNvSpPr>
          <p:nvPr/>
        </p:nvSpPr>
        <p:spPr bwMode="auto">
          <a:xfrm>
            <a:off x="780085" y="8100392"/>
            <a:ext cx="5385219" cy="55399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PT" sz="1200" dirty="0">
                <a:solidFill>
                  <a:schemeClr val="tx1"/>
                </a:solidFill>
                <a:cs typeface="Arial" charset="0"/>
              </a:rPr>
              <a:t>A Inovação é o resultado de um processo </a:t>
            </a:r>
            <a:r>
              <a:rPr lang="pt-PT" sz="1400" dirty="0">
                <a:solidFill>
                  <a:schemeClr val="tx1"/>
                </a:solidFill>
                <a:cs typeface="Arial" charset="0"/>
              </a:rPr>
              <a:t>contínuo </a:t>
            </a:r>
            <a:r>
              <a:rPr lang="pt-PT" sz="1200" dirty="0">
                <a:solidFill>
                  <a:schemeClr val="tx1"/>
                </a:solidFill>
                <a:cs typeface="Arial" charset="0"/>
              </a:rPr>
              <a:t>orientado à criação de valor. </a:t>
            </a:r>
          </a:p>
          <a:p>
            <a:pPr algn="ctr">
              <a:defRPr/>
            </a:pPr>
            <a:r>
              <a:rPr lang="pt-PT" sz="1200" dirty="0">
                <a:solidFill>
                  <a:schemeClr val="tx1"/>
                </a:solidFill>
                <a:cs typeface="Arial" charset="0"/>
              </a:rPr>
              <a:t>Torna uma ideia em valor para o </a:t>
            </a:r>
            <a:r>
              <a:rPr lang="pt-PT" sz="1600" dirty="0">
                <a:solidFill>
                  <a:schemeClr val="tx1"/>
                </a:solidFill>
                <a:cs typeface="Arial" charset="0"/>
              </a:rPr>
              <a:t>cliente </a:t>
            </a:r>
            <a:r>
              <a:rPr lang="pt-PT" sz="1200" dirty="0">
                <a:solidFill>
                  <a:schemeClr val="tx1"/>
                </a:solidFill>
                <a:cs typeface="Arial" charset="0"/>
              </a:rPr>
              <a:t>e em </a:t>
            </a:r>
            <a:r>
              <a:rPr lang="pt-PT" sz="1600" dirty="0">
                <a:solidFill>
                  <a:schemeClr val="tx1"/>
                </a:solidFill>
                <a:cs typeface="Arial" charset="0"/>
              </a:rPr>
              <a:t>lucros </a:t>
            </a:r>
            <a:r>
              <a:rPr lang="pt-PT" sz="1200" dirty="0">
                <a:solidFill>
                  <a:schemeClr val="tx1"/>
                </a:solidFill>
                <a:cs typeface="Arial" charset="0"/>
              </a:rPr>
              <a:t>para a </a:t>
            </a:r>
            <a:r>
              <a:rPr lang="pt-PT" sz="1200" dirty="0">
                <a:cs typeface="Arial" charset="0"/>
              </a:rPr>
              <a:t>E</a:t>
            </a:r>
            <a:r>
              <a:rPr lang="pt-PT" sz="1200" dirty="0">
                <a:solidFill>
                  <a:schemeClr val="tx1"/>
                </a:solidFill>
                <a:cs typeface="Arial" charset="0"/>
              </a:rPr>
              <a:t>mpresa</a:t>
            </a:r>
            <a:r>
              <a:rPr lang="pt-PT" sz="1200" dirty="0">
                <a:cs typeface="Arial" charset="0"/>
              </a:rPr>
              <a:t>.</a:t>
            </a:r>
            <a:endParaRPr lang="pt-PT" sz="120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661031" y="166588"/>
            <a:ext cx="2415309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Galp </a:t>
            </a:r>
          </a:p>
          <a:p>
            <a:r>
              <a:rPr lang="pt-PT" sz="1050" b="1" dirty="0">
                <a:latin typeface="Arial" panose="020B0604020202020204" pitchFamily="34" charset="0"/>
                <a:cs typeface="Arial" panose="020B0604020202020204" pitchFamily="34" charset="0"/>
              </a:rPr>
              <a:t>INNOVATION LABS</a:t>
            </a:r>
          </a:p>
        </p:txBody>
      </p:sp>
    </p:spTree>
    <p:extLst>
      <p:ext uri="{BB962C8B-B14F-4D97-AF65-F5344CB8AC3E}">
        <p14:creationId xmlns:p14="http://schemas.microsoft.com/office/powerpoint/2010/main" val="291816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2"/>
          <p:cNvSpPr txBox="1">
            <a:spLocks noChangeArrowheads="1"/>
          </p:cNvSpPr>
          <p:nvPr/>
        </p:nvSpPr>
        <p:spPr bwMode="auto">
          <a:xfrm>
            <a:off x="693886" y="1713166"/>
            <a:ext cx="57594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pt-PT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>
              <a:spcBef>
                <a:spcPct val="10000"/>
              </a:spcBef>
              <a:spcAft>
                <a:spcPct val="15000"/>
              </a:spcAft>
            </a:pPr>
            <a:r>
              <a:rPr lang="pt-PT" sz="1600" b="1" i="1">
                <a:solidFill>
                  <a:srgbClr val="222268"/>
                </a:solidFill>
                <a:latin typeface="+mj-lt"/>
                <a:cs typeface="Arial" charset="0"/>
              </a:rPr>
              <a:t>3. </a:t>
            </a:r>
            <a:r>
              <a:rPr lang="pt-PT" sz="1600" b="1" i="1" dirty="0">
                <a:solidFill>
                  <a:srgbClr val="222268"/>
                </a:solidFill>
                <a:latin typeface="+mj-lt"/>
                <a:cs typeface="Arial" charset="0"/>
              </a:rPr>
              <a:t>Compromissos de Ação</a:t>
            </a:r>
          </a:p>
        </p:txBody>
      </p:sp>
      <p:cxnSp>
        <p:nvCxnSpPr>
          <p:cNvPr id="8" name="Conexão recta 7"/>
          <p:cNvCxnSpPr/>
          <p:nvPr/>
        </p:nvCxnSpPr>
        <p:spPr>
          <a:xfrm>
            <a:off x="845096" y="2020943"/>
            <a:ext cx="51905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aixaDeTexto 3"/>
          <p:cNvSpPr txBox="1"/>
          <p:nvPr/>
        </p:nvSpPr>
        <p:spPr>
          <a:xfrm>
            <a:off x="692696" y="2564355"/>
            <a:ext cx="5616029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PT" sz="1400" b="1" i="1" dirty="0">
                <a:solidFill>
                  <a:srgbClr val="222268"/>
                </a:solidFill>
                <a:cs typeface="Arial" charset="0"/>
              </a:rPr>
              <a:t>No prazo de </a:t>
            </a:r>
            <a:r>
              <a:rPr lang="pt-PT" sz="1400" b="1" i="1" u="sng" dirty="0">
                <a:solidFill>
                  <a:srgbClr val="222268"/>
                </a:solidFill>
                <a:cs typeface="Arial" charset="0"/>
              </a:rPr>
              <a:t>uma semana</a:t>
            </a:r>
            <a:r>
              <a:rPr lang="pt-PT" sz="1400" b="1" i="1" dirty="0">
                <a:solidFill>
                  <a:srgbClr val="222268"/>
                </a:solidFill>
                <a:cs typeface="Arial" charset="0"/>
              </a:rPr>
              <a:t>, eu vou:</a:t>
            </a:r>
          </a:p>
          <a:p>
            <a:pPr lvl="0">
              <a:spcBef>
                <a:spcPts val="600"/>
              </a:spcBef>
              <a:defRPr/>
            </a:pPr>
            <a:r>
              <a:rPr lang="pt-PT" sz="1200" dirty="0"/>
              <a:t>______________________________________________________________________</a:t>
            </a:r>
          </a:p>
          <a:p>
            <a:r>
              <a:rPr lang="pt-PT" dirty="0"/>
              <a:t>_______________________________________________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692696" y="3806201"/>
            <a:ext cx="5616029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PT" sz="1400" b="1" i="1" dirty="0">
                <a:solidFill>
                  <a:srgbClr val="222268"/>
                </a:solidFill>
                <a:cs typeface="Arial" charset="0"/>
              </a:rPr>
              <a:t>No prazo de </a:t>
            </a:r>
            <a:r>
              <a:rPr lang="pt-PT" sz="1400" b="1" i="1" u="sng" dirty="0">
                <a:solidFill>
                  <a:srgbClr val="222268"/>
                </a:solidFill>
                <a:cs typeface="Arial" charset="0"/>
              </a:rPr>
              <a:t>um mês</a:t>
            </a:r>
            <a:r>
              <a:rPr lang="pt-PT" sz="1400" b="1" i="1" dirty="0">
                <a:solidFill>
                  <a:srgbClr val="222268"/>
                </a:solidFill>
                <a:cs typeface="Arial" charset="0"/>
              </a:rPr>
              <a:t>, eu vou:</a:t>
            </a:r>
          </a:p>
          <a:p>
            <a:pPr lvl="0">
              <a:spcBef>
                <a:spcPts val="600"/>
              </a:spcBef>
              <a:defRPr/>
            </a:pPr>
            <a:r>
              <a:rPr lang="pt-PT" sz="1200" dirty="0"/>
              <a:t>______________________________________________________________________</a:t>
            </a:r>
          </a:p>
          <a:p>
            <a:r>
              <a:rPr lang="pt-PT" dirty="0"/>
              <a:t>_______________________________________________</a:t>
            </a:r>
          </a:p>
        </p:txBody>
      </p:sp>
      <p:sp>
        <p:nvSpPr>
          <p:cNvPr id="17" name="CaixaDeTexto 16"/>
          <p:cNvSpPr txBox="1"/>
          <p:nvPr/>
        </p:nvSpPr>
        <p:spPr>
          <a:xfrm>
            <a:off x="692696" y="4958329"/>
            <a:ext cx="5616029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PT" sz="1400" b="1" i="1" dirty="0">
                <a:solidFill>
                  <a:srgbClr val="222268"/>
                </a:solidFill>
                <a:cs typeface="Arial" charset="0"/>
              </a:rPr>
              <a:t>No prazo de </a:t>
            </a:r>
            <a:r>
              <a:rPr lang="pt-PT" sz="1400" b="1" i="1" u="sng" dirty="0">
                <a:solidFill>
                  <a:srgbClr val="222268"/>
                </a:solidFill>
                <a:cs typeface="Arial" charset="0"/>
              </a:rPr>
              <a:t>seis meses</a:t>
            </a:r>
            <a:r>
              <a:rPr lang="pt-PT" sz="1400" b="1" i="1" dirty="0">
                <a:solidFill>
                  <a:srgbClr val="222268"/>
                </a:solidFill>
                <a:cs typeface="Arial" charset="0"/>
              </a:rPr>
              <a:t>, eu vou:</a:t>
            </a:r>
          </a:p>
          <a:p>
            <a:pPr lvl="0">
              <a:spcBef>
                <a:spcPts val="600"/>
              </a:spcBef>
              <a:defRPr/>
            </a:pPr>
            <a:r>
              <a:rPr lang="pt-PT" sz="1200" dirty="0"/>
              <a:t>______________________________________________________________________</a:t>
            </a:r>
          </a:p>
          <a:p>
            <a:r>
              <a:rPr lang="pt-PT" dirty="0"/>
              <a:t>_______________________________________________</a:t>
            </a: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2780928" y="6660232"/>
            <a:ext cx="2885317" cy="1073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“The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people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who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are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crazy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enough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to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think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they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can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change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the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world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are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the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ones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who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do”</a:t>
            </a:r>
            <a:endParaRPr lang="pt-PT" sz="1050" dirty="0">
              <a:solidFill>
                <a:srgbClr val="004F76"/>
              </a:solidFill>
              <a:latin typeface="Verdana" pitchFamily="34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pt-PT" sz="1050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Anúncio da Apple em 1997</a:t>
            </a:r>
          </a:p>
        </p:txBody>
      </p:sp>
      <p:pic>
        <p:nvPicPr>
          <p:cNvPr id="19" name="Picture 4" descr="http://newvaluestreams.com/wordpress/wp-content/uploads/2010/09/change-the-world-t-shir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0" y="6649714"/>
            <a:ext cx="1493943" cy="143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www.allisonj.org/wp-content/uploads/2010/08/changetheworl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820" y="871268"/>
            <a:ext cx="1238236" cy="1180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2606661" y="7812360"/>
            <a:ext cx="3429000" cy="7040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“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If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you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want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to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change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the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world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be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yourself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the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 </a:t>
            </a:r>
            <a:r>
              <a:rPr lang="pt-PT" sz="1200" b="1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change</a:t>
            </a:r>
            <a:r>
              <a:rPr lang="pt-PT" sz="1200" b="1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”</a:t>
            </a:r>
            <a:endParaRPr lang="pt-PT" sz="1000" dirty="0">
              <a:solidFill>
                <a:srgbClr val="004F76"/>
              </a:solidFill>
              <a:latin typeface="Verdana" pitchFamily="34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pt-PT" sz="1000" dirty="0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Mahatma </a:t>
            </a:r>
            <a:r>
              <a:rPr lang="pt-PT" sz="1000" dirty="0" err="1">
                <a:solidFill>
                  <a:srgbClr val="004F76"/>
                </a:solidFill>
                <a:latin typeface="Verdana" pitchFamily="34" charset="0"/>
                <a:cs typeface="Times New Roman" pitchFamily="18" charset="0"/>
              </a:rPr>
              <a:t>Ghandi</a:t>
            </a:r>
            <a:endParaRPr lang="pt-PT" sz="1000" dirty="0">
              <a:solidFill>
                <a:srgbClr val="004F76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661031" y="166588"/>
            <a:ext cx="2415309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Galp </a:t>
            </a:r>
          </a:p>
          <a:p>
            <a:r>
              <a:rPr lang="pt-PT" sz="1050" b="1" dirty="0">
                <a:latin typeface="Arial" panose="020B0604020202020204" pitchFamily="34" charset="0"/>
                <a:cs typeface="Arial" panose="020B0604020202020204" pitchFamily="34" charset="0"/>
              </a:rPr>
              <a:t>INNOVATION LABS</a:t>
            </a:r>
          </a:p>
        </p:txBody>
      </p:sp>
    </p:spTree>
    <p:extLst>
      <p:ext uri="{BB962C8B-B14F-4D97-AF65-F5344CB8AC3E}">
        <p14:creationId xmlns:p14="http://schemas.microsoft.com/office/powerpoint/2010/main" val="13424355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0CB0E093245F74D91FFFA5D7DF679AB" ma:contentTypeVersion="2" ma:contentTypeDescription="Criar um novo documento." ma:contentTypeScope="" ma:versionID="791e1804c9c461d289c9ce7a85646e6b">
  <xsd:schema xmlns:xsd="http://www.w3.org/2001/XMLSchema" xmlns:xs="http://www.w3.org/2001/XMLSchema" xmlns:p="http://schemas.microsoft.com/office/2006/metadata/properties" xmlns:ns2="3ba3a73f-2559-43db-91d8-91de8b481aa9" targetNamespace="http://schemas.microsoft.com/office/2006/metadata/properties" ma:root="true" ma:fieldsID="004c7e27203af6bf29c06afe46d04b04" ns2:_="">
    <xsd:import namespace="3ba3a73f-2559-43db-91d8-91de8b481aa9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3a73f-2559-43db-91d8-91de8b481aa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ilhado Com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hes de Partilhado Com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47B017-A19E-4157-AB35-5F14AC9365CB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3ba3a73f-2559-43db-91d8-91de8b481aa9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E921EEF-FEAB-4E3F-96A3-F6FCC4D978E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3EBE9D-F80E-47ED-ADE8-E1B157018A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a3a73f-2559-43db-91d8-91de8b481aa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1561</TotalTime>
  <Words>319</Words>
  <Application>Microsoft Office PowerPoint</Application>
  <PresentationFormat>Apresentação no Ecrã (4:3)</PresentationFormat>
  <Paragraphs>50</Paragraphs>
  <Slides>3</Slides>
  <Notes>3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3</vt:i4>
      </vt:variant>
    </vt:vector>
  </HeadingPairs>
  <TitlesOfParts>
    <vt:vector size="8" baseType="lpstr">
      <vt:lpstr>Arial</vt:lpstr>
      <vt:lpstr>Calibri</vt:lpstr>
      <vt:lpstr>Times New Roman</vt:lpstr>
      <vt:lpstr>Verdana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Catarina Brito</dc:creator>
  <cp:lastModifiedBy>Margarida Gonçalves</cp:lastModifiedBy>
  <cp:revision>160</cp:revision>
  <cp:lastPrinted>2011-02-02T11:26:56Z</cp:lastPrinted>
  <dcterms:created xsi:type="dcterms:W3CDTF">2011-01-28T15:19:46Z</dcterms:created>
  <dcterms:modified xsi:type="dcterms:W3CDTF">2017-03-17T10:47:19Z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0x010100D0CB0E093245F74D91FFFA5D7DF679AB</vt:lpwstr>
  </property>
</Properties>
</file>