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8" r:id="rId5"/>
    <p:sldId id="259" r:id="rId6"/>
    <p:sldId id="260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8706" autoAdjust="0"/>
  </p:normalViewPr>
  <p:slideViewPr>
    <p:cSldViewPr snapToGrid="0" snapToObjects="1">
      <p:cViewPr varScale="1">
        <p:scale>
          <a:sx n="77" d="100"/>
          <a:sy n="77" d="100"/>
        </p:scale>
        <p:origin x="3072" y="10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54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89274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80745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 err="1"/>
              <a:t>Click</a:t>
            </a:r>
            <a:r>
              <a:rPr lang="pt-PT" dirty="0"/>
              <a:t> to </a:t>
            </a:r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Master</a:t>
            </a:r>
            <a:r>
              <a:rPr lang="pt-PT" dirty="0"/>
              <a:t> </a:t>
            </a:r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styles</a:t>
            </a:r>
            <a:endParaRPr lang="pt-PT" dirty="0"/>
          </a:p>
          <a:p>
            <a:pPr lvl="1"/>
            <a:r>
              <a:rPr lang="pt-PT" dirty="0" err="1"/>
              <a:t>Second</a:t>
            </a:r>
            <a:r>
              <a:rPr lang="pt-PT" dirty="0"/>
              <a:t> </a:t>
            </a:r>
            <a:r>
              <a:rPr lang="pt-PT" dirty="0" err="1"/>
              <a:t>level</a:t>
            </a:r>
            <a:endParaRPr lang="pt-PT" dirty="0"/>
          </a:p>
          <a:p>
            <a:pPr lvl="2"/>
            <a:r>
              <a:rPr lang="pt-PT" dirty="0" err="1"/>
              <a:t>Third</a:t>
            </a:r>
            <a:r>
              <a:rPr lang="pt-PT" dirty="0"/>
              <a:t> </a:t>
            </a:r>
            <a:r>
              <a:rPr lang="pt-PT" dirty="0" err="1"/>
              <a:t>level</a:t>
            </a:r>
            <a:endParaRPr lang="pt-PT" dirty="0"/>
          </a:p>
          <a:p>
            <a:pPr lvl="3"/>
            <a:r>
              <a:rPr lang="pt-PT" dirty="0" err="1"/>
              <a:t>Fourth</a:t>
            </a:r>
            <a:r>
              <a:rPr lang="pt-PT" dirty="0"/>
              <a:t> </a:t>
            </a:r>
            <a:r>
              <a:rPr lang="pt-PT" dirty="0" err="1"/>
              <a:t>level</a:t>
            </a:r>
            <a:endParaRPr lang="pt-PT" dirty="0"/>
          </a:p>
          <a:p>
            <a:pPr lvl="4"/>
            <a:r>
              <a:rPr lang="pt-PT" dirty="0" err="1"/>
              <a:t>Fifth</a:t>
            </a:r>
            <a:r>
              <a:rPr lang="pt-PT" dirty="0"/>
              <a:t> </a:t>
            </a:r>
            <a:r>
              <a:rPr lang="pt-PT" dirty="0" err="1"/>
              <a:t>level</a:t>
            </a:r>
            <a:endParaRPr lang="en-US" dirty="0"/>
          </a:p>
        </p:txBody>
      </p:sp>
      <p:pic>
        <p:nvPicPr>
          <p:cNvPr id="7" name="Picture 6" descr="Untitled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1" y="59832"/>
            <a:ext cx="1879438" cy="455621"/>
          </a:xfrm>
          <a:prstGeom prst="rect">
            <a:avLst/>
          </a:prstGeom>
        </p:spPr>
      </p:pic>
      <p:pic>
        <p:nvPicPr>
          <p:cNvPr id="6" name="Picture 1" descr="L:\I_Images\Logotipos\Leadership\LBC\logo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891" y="220801"/>
            <a:ext cx="1104309" cy="24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863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>
            <a:off x="282199" y="2402733"/>
            <a:ext cx="1749802" cy="644155"/>
          </a:xfrm>
          <a:prstGeom prst="homePlate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/>
              <a:t>Complexidade de Processos</a:t>
            </a:r>
          </a:p>
        </p:txBody>
      </p:sp>
      <p:sp>
        <p:nvSpPr>
          <p:cNvPr id="5" name="Pentagon 4"/>
          <p:cNvSpPr/>
          <p:nvPr/>
        </p:nvSpPr>
        <p:spPr>
          <a:xfrm>
            <a:off x="282198" y="3580288"/>
            <a:ext cx="1749803" cy="647700"/>
          </a:xfrm>
          <a:prstGeom prst="homePlate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/>
              <a:t>Falta de Tempo</a:t>
            </a:r>
          </a:p>
        </p:txBody>
      </p:sp>
      <p:sp>
        <p:nvSpPr>
          <p:cNvPr id="6" name="Pentagon 5"/>
          <p:cNvSpPr/>
          <p:nvPr/>
        </p:nvSpPr>
        <p:spPr>
          <a:xfrm>
            <a:off x="282198" y="4776555"/>
            <a:ext cx="1749803" cy="632534"/>
          </a:xfrm>
          <a:prstGeom prst="homePlate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/>
              <a:t>Aversão ao Erro e à Mudança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265548" y="2224933"/>
            <a:ext cx="0" cy="33894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62200" y="2148733"/>
            <a:ext cx="4387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200" dirty="0"/>
              <a:t>A burocracia e complexidade de processos é um bloqueio à inovação na Galp, que resulta em morosidade e ineficiência na implementação de ideias. Para agilizar os processos de inovação, a sua dimensão e rigidez das hierarquias são desafios a ultrapassar. Há também um sentimento de os colaboradores serem demasiado pequenos para poderem fazer a diferença.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62202" y="3402488"/>
            <a:ext cx="43870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200" dirty="0"/>
              <a:t>O ritmo e cadência de trabalho de uma empresa da dimensão da Galp limitam a capacidade de utilizar tempo útil para divergir, pensar e implementar ideias. Este tempo é necessário para que se possa diagnosticar devidamente necessidades e encontrar as soluções certas.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62200" y="4598754"/>
            <a:ext cx="43870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200" dirty="0"/>
              <a:t>Existe na Galp um foco muito grande nos resultados imediatos, havendo pouca abertura às novas ideias e pouco espaço para aprender com os erros e para se testarem novas formas de fazer as coisas. Esta aversão ao erro e à mudança são incutidas culturalmente nos colaboradores e limitam a inovação.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2198" y="5664099"/>
            <a:ext cx="6467040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200" dirty="0"/>
              <a:t>Foram identificados outros bloqueios à inovação na Galp, nomeadamente: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Comunicação</a:t>
            </a:r>
            <a:r>
              <a:rPr lang="pt-PT" sz="1200" dirty="0"/>
              <a:t>: dificuldades de comunicação entre colaboradores da Galp, bem como a relutância à partilha de boas práticas, foi um bloqueio identificado por vários grupos. Alguns grupos consideraram que esta dificuldade na partilha de informação se devia, muitas vezes, à resistência dos colaboradores em partilhar detalhes dos projetos em que se viram envolvidos.</a:t>
            </a:r>
            <a:br>
              <a:rPr lang="pt-PT" sz="1200" dirty="0"/>
            </a:br>
            <a:r>
              <a:rPr lang="pt-PT" sz="1200" dirty="0"/>
              <a:t>Esta dificuldade de comunicação observa-se não só entre áreas, como também dentro das equipas.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Dimensão</a:t>
            </a:r>
            <a:r>
              <a:rPr lang="pt-PT" sz="1200" dirty="0"/>
              <a:t>: a dimensão da empresa também foi apontada por vários grupos como um bloqueio à inovação, uma vez que dificulta a agilidade dos processos e consequentemente a possibilidade de implementação.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Falta de incentivo</a:t>
            </a:r>
            <a:r>
              <a:rPr lang="pt-PT" sz="1200" dirty="0"/>
              <a:t>: também apontada como bloqueio à inovação na Galp foi a falta de incentivos para inovar, uma vez que os colaboradores sentem amiúde que não vale a pena o esforço e podem até sair prejudicados.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Obstáculos à mobilidade interna</a:t>
            </a:r>
            <a:r>
              <a:rPr lang="pt-PT" sz="1200" dirty="0"/>
              <a:t>: a falta de rotatividade interna dificulta o conhecimento integrado das diferentes áreas de negócio, assumindo-se assim como um entrave à inovação.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Exposição mediática</a:t>
            </a:r>
            <a:r>
              <a:rPr lang="pt-PT" sz="1200" dirty="0"/>
              <a:t>: a exposição mediática da Galp faz com que todos os seus movimentos tenham de ser bem ponderados e avaliados, tornando-se um obstáculo à inovação.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Rigidez hierárquica</a:t>
            </a:r>
            <a:r>
              <a:rPr lang="pt-PT" sz="1200" dirty="0"/>
              <a:t>: a rigidez hierárquica, já referida na complexidade de processos, é apontada como um obstáculo por si mesmo, visto que inibe as camadas mais baixas da hierarquia de proporem as suas próprias soluções.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Financiamento</a:t>
            </a:r>
            <a:r>
              <a:rPr lang="pt-PT" sz="1200" dirty="0"/>
              <a:t>: a falta de meios financeiros disponíveis para a implementação de ideias dos colaboradores também é apontada como obstáculo à inovação.</a:t>
            </a:r>
            <a:endParaRPr lang="pt-PT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82198" y="685975"/>
            <a:ext cx="646704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/>
              <a:t>Bloqueios à Inovação na Galp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2198" y="1500259"/>
            <a:ext cx="6467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Bloqueios à Inovação na Galp identificados pelos participantes dos Galp </a:t>
            </a:r>
            <a:r>
              <a:rPr lang="pt-PT" sz="1200" dirty="0" err="1"/>
              <a:t>Innovation</a:t>
            </a:r>
            <a:r>
              <a:rPr lang="pt-PT" sz="1200" dirty="0"/>
              <a:t> </a:t>
            </a:r>
            <a:r>
              <a:rPr lang="pt-PT" sz="1200" dirty="0" err="1"/>
              <a:t>Labs</a:t>
            </a:r>
            <a:r>
              <a:rPr lang="pt-PT" sz="1200" dirty="0"/>
              <a:t> na primeira sessão da formação. Os três bloqueios mais vezes repetidos pelos grupos foram a complexidade de processos, a falta de tempo e a aversão ao erro e à mudança: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916045" y="1388331"/>
            <a:ext cx="1175825" cy="0"/>
          </a:xfrm>
          <a:prstGeom prst="line">
            <a:avLst/>
          </a:prstGeom>
          <a:ln w="38100" cap="rnd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282138" y="122823"/>
            <a:ext cx="317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32817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>
            <a:off x="282199" y="2402733"/>
            <a:ext cx="1749802" cy="644155"/>
          </a:xfrm>
          <a:prstGeom prst="homePlate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/>
              <a:t>Nova cultura Galp</a:t>
            </a:r>
          </a:p>
        </p:txBody>
      </p:sp>
      <p:sp>
        <p:nvSpPr>
          <p:cNvPr id="5" name="Pentagon 4"/>
          <p:cNvSpPr/>
          <p:nvPr/>
        </p:nvSpPr>
        <p:spPr>
          <a:xfrm>
            <a:off x="282198" y="3580288"/>
            <a:ext cx="1749803" cy="647700"/>
          </a:xfrm>
          <a:prstGeom prst="homePlate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/>
              <a:t>Capital Humano</a:t>
            </a:r>
          </a:p>
        </p:txBody>
      </p:sp>
      <p:sp>
        <p:nvSpPr>
          <p:cNvPr id="6" name="Pentagon 5"/>
          <p:cNvSpPr/>
          <p:nvPr/>
        </p:nvSpPr>
        <p:spPr>
          <a:xfrm>
            <a:off x="282198" y="4776555"/>
            <a:ext cx="1749803" cy="632534"/>
          </a:xfrm>
          <a:prstGeom prst="homePlate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/>
              <a:t>Formação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265548" y="2224933"/>
            <a:ext cx="0" cy="33894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62200" y="2374057"/>
            <a:ext cx="4387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A nova cultura e novos valores Galp geram um sentimento de mudança positiva no seio dos colaboradores Galp. Estes novos valores representam uma oportunidade sem precedentes para potenciar a inovação no seio da empresa.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62202" y="3402488"/>
            <a:ext cx="4387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A Galp dispõe de um capital humano com enormes valências técnicas num espectro muito alargado de áreas do conhecimento. A diversidade dos colaboradores, bem como a aposta que tem vindo a ser feita nas novas gerações, incluindo em cargos de chefia, são fatores que contribuem para uma maior abertura e agilidade da empresa, e que, por essa via, potenciam a inovação.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73957" y="4762758"/>
            <a:ext cx="4387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A possibilidade de aprendizagem com entidades externas, através de cursos estruturados e de desenvolvimento experimental permite o constante desenvolvimento e atualização do capital humano.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2198" y="5664099"/>
            <a:ext cx="6467040" cy="3785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200" dirty="0"/>
              <a:t>Foram identificados outros incentivos à inovação na Galp, nomeadamente: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Transversalidade</a:t>
            </a:r>
            <a:r>
              <a:rPr lang="pt-PT" sz="1200" dirty="0"/>
              <a:t>: a transversalidade de áreas de negócio em que a Galp está presente, abarcando toda a cadeia de valor, bem como o seu portefólio energético, foram recorrentemente apontados como incentivos à inovação. A possibilidade de a Galp colocar inovações no mercado que impactam toda a cadeia de valor, não dependendo diretamente de terceiros com dimensão relevante, dá autonomia à empresa para inovar.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Mobilidade</a:t>
            </a:r>
            <a:r>
              <a:rPr lang="pt-PT" sz="1200" dirty="0"/>
              <a:t>: a possibilidade de mobilidade e rotatividade entre áreas de trabalho da empresa permite o desenvolvimento de profissionais com conhecimento aprofundado e integrado do negócio, contribuindo para ideias mais informadas. Nota: também referido como barreira.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Dimensão</a:t>
            </a:r>
            <a:r>
              <a:rPr lang="pt-PT" sz="1200" dirty="0"/>
              <a:t>: a dimensão da Galp, por lhe permitir a utilização de recursos que outras empresas têm dificuldade em disponibilizar, bem como por lhe dar um conhecimento amplo do mercado, é também apontada como um dos principais incentivos à inovação.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 err="1"/>
              <a:t>Networking</a:t>
            </a:r>
            <a:r>
              <a:rPr lang="pt-PT" sz="1200" dirty="0"/>
              <a:t>: também referido por alguns grupos como fator propiciador da inovação, o </a:t>
            </a:r>
            <a:r>
              <a:rPr lang="pt-PT" sz="1200" dirty="0" err="1"/>
              <a:t>networking</a:t>
            </a:r>
            <a:r>
              <a:rPr lang="pt-PT" sz="1200" dirty="0"/>
              <a:t> entre colaboradores Galp com experiências muito distintas permite o desenvolvimento de soluções transversais.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Acesso à informação</a:t>
            </a:r>
            <a:r>
              <a:rPr lang="pt-PT" sz="1200" dirty="0"/>
              <a:t>: o conhecimento acumulado na Galp é enorme, e igualmente grande é a sua potencialidade como motor da inovação. A gestão estratégica desse conhecimento permite que este seja acessível aos colaboradores, para que seja utilizado nos processos de inovação.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Financiamento</a:t>
            </a:r>
            <a:r>
              <a:rPr lang="pt-PT" sz="1200" dirty="0"/>
              <a:t>: a capacidade financeira da Galp pode ser vista como uma oportunidade para potenciar o desenvolvimento de inovação.</a:t>
            </a:r>
            <a:endParaRPr lang="pt-PT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82198" y="685975"/>
            <a:ext cx="646704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/>
              <a:t>Incentivos à Inovação na Galp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2198" y="1500259"/>
            <a:ext cx="6467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Incentivos à Inovação na Galp identificados pelos participantes dos Galp </a:t>
            </a:r>
            <a:r>
              <a:rPr lang="pt-PT" sz="1200" dirty="0" err="1"/>
              <a:t>Innovation</a:t>
            </a:r>
            <a:r>
              <a:rPr lang="pt-PT" sz="1200" dirty="0"/>
              <a:t> </a:t>
            </a:r>
            <a:r>
              <a:rPr lang="pt-PT" sz="1200" dirty="0" err="1"/>
              <a:t>Labs</a:t>
            </a:r>
            <a:r>
              <a:rPr lang="pt-PT" sz="1200" dirty="0"/>
              <a:t> na primeira sessão da formação. Os três incentivos mais vezes repetidos pelos grupos foram a nova cultura Galp, o capital humano e a formação: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916045" y="1388331"/>
            <a:ext cx="1175825" cy="0"/>
          </a:xfrm>
          <a:prstGeom prst="line">
            <a:avLst/>
          </a:prstGeom>
          <a:ln w="38100" cap="rnd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282138" y="122823"/>
            <a:ext cx="317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3545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>
            <a:off x="282199" y="2402733"/>
            <a:ext cx="1749802" cy="327767"/>
          </a:xfrm>
          <a:prstGeom prst="homePlate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/>
              <a:t>Confiança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265548" y="2224933"/>
            <a:ext cx="0" cy="3127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62200" y="2227366"/>
            <a:ext cx="4387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A cultura de inovação da Galp precisa de assentar na confiança entre pares, bem como entre os diferentes níveis da hierarquia, para que todos possam participar nos processos de inovação.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62202" y="3538747"/>
            <a:ext cx="4387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É necessário, para que a cultura de inovação da Galp possa funcionar, que os colaboradores sejam reconhecidos e recompensados pelos seus contributos para a inovação.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62202" y="4890934"/>
            <a:ext cx="4387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É necessário incutir na Galp uma cultura de aceitação do erro como um passo natural no processo de inovação. É o erro nas novas ideias e não o erro operacional que precisa de ser tolerado.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2198" y="5524399"/>
            <a:ext cx="6467040" cy="4339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200" dirty="0"/>
              <a:t>Foram identificadas outras características que deveriam ser parte da cultura de inovação da Galp, nomeadamente: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Propriedade</a:t>
            </a:r>
            <a:r>
              <a:rPr lang="pt-PT" sz="1200" dirty="0"/>
              <a:t>: os colaboradores Galp devem sentir o processo de inovação como seu, vestir a camisola e ser passionais na procura de novas soluções e melhorias.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Comunicação</a:t>
            </a:r>
            <a:r>
              <a:rPr lang="pt-PT" sz="1200" dirty="0"/>
              <a:t>: a comunicação deve ser simples e direta, fazendo parte dos processos naturais de trabalho dentro da empresa.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Autonomia</a:t>
            </a:r>
            <a:r>
              <a:rPr lang="pt-PT" sz="1200" dirty="0"/>
              <a:t>: os colaboradores Galp devem ter autonomia para idealizar e implementar inovações, especialmente processuais, no seu local de trabalho. Isto implica a existência de tempo para pensar e testar.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Responsabilização</a:t>
            </a:r>
            <a:r>
              <a:rPr lang="pt-PT" sz="1200" dirty="0"/>
              <a:t>: os colaboradores que idealizam e fazem avançar ideias dentro da Galp devem ser responsabilizados e responsabilizar-se pelo sucesso das mesmas.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Foco no Cliente</a:t>
            </a:r>
            <a:r>
              <a:rPr lang="pt-PT" sz="1200" dirty="0"/>
              <a:t>: toda a cultura de inovação da Galp deve girar em torno do cliente e das suas necessidades. A inovação deve ter como principal foco fazer a sua experiência cada vez mais positiva.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Transparência</a:t>
            </a:r>
            <a:r>
              <a:rPr lang="pt-PT" sz="1200" dirty="0"/>
              <a:t>: todo o processo de inovação da Galp precisa de ser absolutamente transparente para que seja bem-sucedido. Os colaboradores devem ter noção de quais os critérios e motivos que levam determinadas ideias a ser implementadas e outras a ficar pelo caminho.</a:t>
            </a:r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Informalidade</a:t>
            </a:r>
            <a:r>
              <a:rPr lang="pt-PT" sz="1200" dirty="0"/>
              <a:t>: no que toca aos processos de inovação, a cultura da Galp precisa de ser mais informal e mais ágil, para que possa haver uma livre troca de ideias e pontos de vista, sem pressões impostas pela hierarquia.</a:t>
            </a:r>
            <a:endParaRPr lang="pt-PT" sz="1200" b="1" dirty="0"/>
          </a:p>
          <a:p>
            <a:pPr marL="171450" indent="-171450" algn="just">
              <a:buFontTx/>
              <a:buChar char="-"/>
            </a:pPr>
            <a:r>
              <a:rPr lang="pt-PT" sz="1200" b="1" dirty="0"/>
              <a:t>Curiosidade</a:t>
            </a:r>
            <a:r>
              <a:rPr lang="pt-PT" sz="1200" dirty="0"/>
              <a:t>: a curiosidade deve ser alimentada dentro da Galp como forma de potenciar a inovação. Os colaboradores devem estar sempre em busca de melhorias na sua forma de trabalhar e de servir o cliente.</a:t>
            </a:r>
            <a:endParaRPr lang="pt-PT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82198" y="685975"/>
            <a:ext cx="646704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/>
              <a:t>Cultura de Inovação na Galp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2198" y="1500259"/>
            <a:ext cx="6467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Na primeira sessão do Galp </a:t>
            </a:r>
            <a:r>
              <a:rPr lang="pt-PT" sz="1200" dirty="0" err="1"/>
              <a:t>Innovation</a:t>
            </a:r>
            <a:r>
              <a:rPr lang="pt-PT" sz="1200" dirty="0"/>
              <a:t> </a:t>
            </a:r>
            <a:r>
              <a:rPr lang="pt-PT" sz="1200" dirty="0" err="1"/>
              <a:t>Labs</a:t>
            </a:r>
            <a:r>
              <a:rPr lang="pt-PT" sz="1200" dirty="0"/>
              <a:t>, os participantes foram desafiados a identificar as principais características que deveriam constituir a cultura de inovação da Galp.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916045" y="1388331"/>
            <a:ext cx="1175825" cy="0"/>
          </a:xfrm>
          <a:prstGeom prst="line">
            <a:avLst/>
          </a:prstGeom>
          <a:ln w="38100" cap="rnd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entagon 15"/>
          <p:cNvSpPr/>
          <p:nvPr/>
        </p:nvSpPr>
        <p:spPr>
          <a:xfrm>
            <a:off x="282198" y="3036725"/>
            <a:ext cx="1749802" cy="327767"/>
          </a:xfrm>
          <a:prstGeom prst="homePlate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/>
              <a:t>Colaboração</a:t>
            </a:r>
          </a:p>
        </p:txBody>
      </p:sp>
      <p:sp>
        <p:nvSpPr>
          <p:cNvPr id="18" name="Pentagon 17"/>
          <p:cNvSpPr/>
          <p:nvPr/>
        </p:nvSpPr>
        <p:spPr>
          <a:xfrm>
            <a:off x="282198" y="3665747"/>
            <a:ext cx="1749802" cy="327767"/>
          </a:xfrm>
          <a:prstGeom prst="homePlate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/>
              <a:t>Reconhecimento</a:t>
            </a:r>
          </a:p>
        </p:txBody>
      </p:sp>
      <p:sp>
        <p:nvSpPr>
          <p:cNvPr id="20" name="Pentagon 19"/>
          <p:cNvSpPr/>
          <p:nvPr/>
        </p:nvSpPr>
        <p:spPr>
          <a:xfrm>
            <a:off x="282197" y="4299739"/>
            <a:ext cx="1749802" cy="327767"/>
          </a:xfrm>
          <a:prstGeom prst="homePlate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/>
              <a:t>Abertura</a:t>
            </a:r>
          </a:p>
        </p:txBody>
      </p:sp>
      <p:sp>
        <p:nvSpPr>
          <p:cNvPr id="22" name="Pentagon 21"/>
          <p:cNvSpPr/>
          <p:nvPr/>
        </p:nvSpPr>
        <p:spPr>
          <a:xfrm>
            <a:off x="282196" y="4941734"/>
            <a:ext cx="1749802" cy="327767"/>
          </a:xfrm>
          <a:prstGeom prst="homePlate">
            <a:avLst/>
          </a:prstGeom>
          <a:solidFill>
            <a:srgbClr val="F79646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/>
              <a:t>Aceitar o erro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62202" y="2893680"/>
            <a:ext cx="4387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É necessária a existência de colaboração, tanto a nível interno como com entidades externas à Galp. A partilha de informação e boas práticas é fulcral para uma cultura de inovação de sucesso.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62200" y="4185439"/>
            <a:ext cx="4387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A Galp deve manter uma mente aberta a todos os níveis da sua hierarquia, para que a mudança seja um processo contínuo e não conte com demasiada inércia.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82138" y="122823"/>
            <a:ext cx="317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91032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0CB0E093245F74D91FFFA5D7DF679AB" ma:contentTypeVersion="2" ma:contentTypeDescription="Criar um novo documento." ma:contentTypeScope="" ma:versionID="791e1804c9c461d289c9ce7a85646e6b">
  <xsd:schema xmlns:xsd="http://www.w3.org/2001/XMLSchema" xmlns:xs="http://www.w3.org/2001/XMLSchema" xmlns:p="http://schemas.microsoft.com/office/2006/metadata/properties" xmlns:ns2="3ba3a73f-2559-43db-91d8-91de8b481aa9" targetNamespace="http://schemas.microsoft.com/office/2006/metadata/properties" ma:root="true" ma:fieldsID="004c7e27203af6bf29c06afe46d04b04" ns2:_="">
    <xsd:import namespace="3ba3a73f-2559-43db-91d8-91de8b481aa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a3a73f-2559-43db-91d8-91de8b481aa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ilhado Com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Partilhado Com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948B161-68D3-4868-9139-420F63FB68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a3a73f-2559-43db-91d8-91de8b481a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9B2626-B450-4E55-88D5-E7310CE842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3FB854-CC54-40F1-BC66-6F12C00409AB}">
  <ds:schemaRefs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3ba3a73f-2559-43db-91d8-91de8b481aa9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1953</TotalTime>
  <Words>1221</Words>
  <Application>Microsoft Office PowerPoint</Application>
  <PresentationFormat>Papel A4 (210x297 mm)</PresentationFormat>
  <Paragraphs>55</Paragraphs>
  <Slides>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Luis Nuno Barbosa</dc:creator>
  <cp:lastModifiedBy>Nuno Duarte</cp:lastModifiedBy>
  <cp:revision>64</cp:revision>
  <dcterms:created xsi:type="dcterms:W3CDTF">2017-02-24T15:17:37Z</dcterms:created>
  <dcterms:modified xsi:type="dcterms:W3CDTF">2017-03-17T10:50:04Z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0x010100D0CB0E093245F74D91FFFA5D7DF679AB</vt:lpwstr>
  </property>
</Properties>
</file>